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52" r:id="rId4"/>
    <p:sldId id="754" r:id="rId5"/>
    <p:sldId id="753" r:id="rId6"/>
    <p:sldId id="755" r:id="rId7"/>
    <p:sldId id="756" r:id="rId8"/>
    <p:sldId id="757" r:id="rId9"/>
    <p:sldId id="761" r:id="rId10"/>
    <p:sldId id="774" r:id="rId11"/>
    <p:sldId id="762" r:id="rId12"/>
    <p:sldId id="758" r:id="rId13"/>
    <p:sldId id="75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3F33-DAFE-4699-9D2B-D36E76708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71E403-2317-4017-BA5B-3AD68EE0A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F1D8AA-79C6-4DB0-920B-22C13B45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6F366-A1C3-4C2F-A4FE-16173DCD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5AC883-BE70-4B4A-A781-DBC5B7F1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41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F64B7-DA58-4C67-90B0-900C7138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E35DCF-0AB6-4E63-8DA9-78625AC8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EFF93-EEC0-41ED-949B-B6B87161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16E70-1E5B-453A-B91B-D52520A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921949-08C0-4A46-94AE-9E392CDB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82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2F4B1D-9A53-4783-BB2B-4FF2CB435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F07DE5-F3FE-4096-8BBA-7F02E1361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5BB5FF-A1B2-4CD4-8F49-2D7AC108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BF03CF-7741-4751-B347-715ADBBD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E74EB7-3A3E-4100-BFB1-4A3DBAF2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81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4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7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017DC-F4D5-4CC3-AC7F-F0173253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C7A56-4A62-4B2F-A457-8E8AFC36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A94F14-A221-4F3B-A6D7-D9C721F0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F14231-94F8-4AAD-BCAA-53681EF1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BA5247-8A9B-46AD-8769-DAA3431F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91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5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1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9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0AC92-3808-4B42-B3E8-B8A4E26C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7AACA5-D808-4EEF-9930-E705A464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6A9A4-1C0E-4B8E-944E-A2520115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EB5BB3-9FEB-429E-BFA3-F612C6D8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A39A5C-B24F-4876-836F-9E66B390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8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0A2FB-7A99-4C8E-8064-220A3885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B4E9C-A62F-4861-9B81-35891E012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62AC87-C101-4D03-84DA-20787D2B8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1C48C1-A489-447D-B148-D7625252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A0CF5D-A728-4296-BD31-5F66C266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604298-19E6-4755-8249-686FD906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4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AEA83-CAAD-4D97-945E-D496FA3D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F63DD4-DC67-4FC1-B837-79F639CF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7C8DE3-6E8A-46A1-865E-F67FA168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CFE3B9-AF5E-4CB8-8BC6-15F3990CE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A7BE93-1485-42FA-AD14-4096709EC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824F6E-98D8-43C6-991D-20C9D0CC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D62B47-3838-4F8E-8F7C-C0499291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674178-DE58-4DBC-BB38-E43309E1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6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90C81-2819-44B7-ACF5-7978F3FA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025CC8-7BC1-4CA5-8105-8FE6FFF0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DF0C6-0B07-47D5-B643-EEDB315F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04A696-8279-490A-8B54-7EA714F1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48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D6F962-F230-414A-85C1-9211D5B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330061-08C4-4B67-9C67-F5DD66EE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1398AF-FB82-480F-AE3C-CCF60F3D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57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6213A-95A7-4AB5-8E23-46EAE89D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2A48A-CA2B-44EC-8BD4-D39F08E2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B471EE-AA77-4303-9C22-A424B2C4C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4ECE2B-4769-4A59-8A2B-71C37DAB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FEF834-1E7E-4259-8E65-47C6C79E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93948D-B40F-4490-9AB7-3D7DCDEC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0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BB18E-D941-48D1-AEA4-CA30C845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2CE814-2D1F-450F-990F-822E1814C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1A9C14-A513-429A-A449-E3E4859C9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B1571F-6275-481D-9017-8E9F7EF7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02EBFE-569C-44E7-8BA0-A69D959C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6E5D48-D5B5-4F9C-B17E-1D2B1BA4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57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CBDEE1-9E79-4846-BAD4-16FA466C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B94E12-1D70-44A2-93E8-3B3F3344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EB7116-C7A1-4337-85B6-105D57DE5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02DD-A5D9-49CA-9CB3-8300CD4C0A5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D0703-8258-4501-B0B5-23917133E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21221C-D55F-4962-A585-40FE20C2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FA86-1C3D-48DA-9E6C-85BAF57F57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5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1FzUfnPPI&amp;feature=emb_rel_pau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ologiepagina.nl/Videobiologie/orgasmevrouw.ht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179D01-8B9A-4F8E-A906-EBF9CBEF1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 b="1">
                <a:solidFill>
                  <a:schemeClr val="bg1"/>
                </a:solidFill>
              </a:rPr>
              <a:t>Les 1 Man en Vrouw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366809-634C-494C-B6EC-38C4BF91C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>
                <a:solidFill>
                  <a:schemeClr val="bg1"/>
                </a:solidFill>
              </a:rPr>
              <a:t>Basisstof 2, 3 en 4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38D5E7-C68C-4C03-A0B8-9195204A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508537"/>
            <a:ext cx="4047843" cy="44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6D3E4-4129-4AFB-B446-16C32672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771"/>
            <a:ext cx="8229600" cy="1143000"/>
          </a:xfrm>
        </p:spPr>
        <p:txBody>
          <a:bodyPr/>
          <a:lstStyle/>
          <a:p>
            <a:r>
              <a:rPr lang="nl-NL" b="1" dirty="0"/>
              <a:t>Bevruchting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7E4E48-2F45-4749-9D5A-8D5BE9F2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Bevruchting</a:t>
            </a:r>
            <a:r>
              <a:rPr lang="nl-NL" sz="2400" dirty="0"/>
              <a:t>: versmelten kernen </a:t>
            </a:r>
            <a:r>
              <a:rPr lang="nl-NL" sz="2400" u="sng" dirty="0"/>
              <a:t>zaadcel en eicel in eileider</a:t>
            </a:r>
            <a:r>
              <a:rPr lang="nl-NL" sz="2400" dirty="0"/>
              <a:t>.</a:t>
            </a:r>
          </a:p>
          <a:p>
            <a:pPr marL="0" indent="0">
              <a:buNone/>
            </a:pPr>
            <a:r>
              <a:rPr lang="nl-NL" sz="2400" dirty="0"/>
              <a:t>– Geslachtsgemeenschap in vruchtbare periode (ca. 3 dagen vóór tot 1 dag na de ovulatie). </a:t>
            </a:r>
          </a:p>
          <a:p>
            <a:pPr marL="0" indent="0">
              <a:buNone/>
            </a:pPr>
            <a:r>
              <a:rPr lang="nl-NL" sz="2400" dirty="0"/>
              <a:t>– Een eicel kan maar door één zaadcel worden bevrucht. Buitenste laag van de eicel wordt ondoordringbaar nadat de kop van een zaadcel is binnengedrongen.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2E9561-31CD-40A8-BFFB-4E50FDCA1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39" y="4065235"/>
            <a:ext cx="2000905" cy="22267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3D1AE9-BCFE-4755-AB3E-9F924AD82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7" y="3499184"/>
            <a:ext cx="6928817" cy="33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C0738-C7F2-484A-A5E1-4FEDD658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771"/>
            <a:ext cx="8229600" cy="1143000"/>
          </a:xfrm>
        </p:spPr>
        <p:txBody>
          <a:bodyPr/>
          <a:lstStyle/>
          <a:p>
            <a:r>
              <a:rPr lang="nl-NL" b="1" dirty="0"/>
              <a:t>B4 Menstruatie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E85E5-B097-4648-B045-3D2D5D4C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Menstruatie (ongesteld zijn</a:t>
            </a:r>
            <a:r>
              <a:rPr lang="nl-NL" sz="2400" dirty="0"/>
              <a:t>): het afstoten van een deel van het baarmoederslijmvlies wanneer een eicel niet is bevrucht. 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31DE2F-E17E-4867-B6B1-367D082B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80" y="2667001"/>
            <a:ext cx="5443840" cy="40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0B52C-7AFB-4B8B-99BB-6C3374D1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Menstruatiecyclus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3C6EDC9-4164-4C9B-BDAB-6B2F40E96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924" y="4119364"/>
            <a:ext cx="9105077" cy="273863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9AC66C9-F74B-4EC7-AE6F-3E349A2B7B05}"/>
              </a:ext>
            </a:extLst>
          </p:cNvPr>
          <p:cNvSpPr/>
          <p:nvPr/>
        </p:nvSpPr>
        <p:spPr>
          <a:xfrm>
            <a:off x="1924461" y="1600201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Ovulatie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vindt meestal om de ongeveer vier weken plaats (vanaf de puberteit tot aan de overgang). </a:t>
            </a:r>
          </a:p>
          <a:p>
            <a:pPr>
              <a:spcBef>
                <a:spcPct val="20000"/>
              </a:spcBef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Menstruatie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vindt gemiddeld 14 dagen na de ovulatie plaats (als de vrijgekomen eicel niet is bevrucht).</a:t>
            </a:r>
          </a:p>
        </p:txBody>
      </p:sp>
    </p:spTree>
    <p:extLst>
      <p:ext uri="{BB962C8B-B14F-4D97-AF65-F5344CB8AC3E}">
        <p14:creationId xmlns:p14="http://schemas.microsoft.com/office/powerpoint/2010/main" val="345312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6D00DA3-6A06-4D58-BF28-E4610EFB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43796"/>
            <a:ext cx="2372056" cy="1991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D06DF0-908A-462E-AA41-120A541C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B2 Het voortplantingsstelsel van een man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4BED19-CC9A-4748-A055-98F0E594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3711" y="3276600"/>
            <a:ext cx="6883210" cy="35814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1B25F6-4299-40E9-8C58-DBDA4BCF0375}"/>
              </a:ext>
            </a:extLst>
          </p:cNvPr>
          <p:cNvSpPr/>
          <p:nvPr/>
        </p:nvSpPr>
        <p:spPr>
          <a:xfrm>
            <a:off x="1600200" y="1274135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Balzak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temperatuur is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lager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dan in buikholte; gunstig voor ontwikkeling van zaadcellen (spermacellen). </a:t>
            </a:r>
          </a:p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Teelballen (testes)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produceren onder invloed van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hormonen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uit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hypofyse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zaadcellen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0FCCD8-1828-48AA-A61B-C23E62F2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5105400"/>
            <a:ext cx="1576311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9F0B3-4F26-45F7-8C00-6E7E3CC5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28601"/>
            <a:ext cx="8763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Bijballen</a:t>
            </a:r>
            <a:r>
              <a:rPr lang="nl-NL" sz="2400" dirty="0">
                <a:solidFill>
                  <a:prstClr val="black"/>
                </a:solidFill>
              </a:rPr>
              <a:t>: tijdelijk </a:t>
            </a:r>
            <a:r>
              <a:rPr lang="nl-NL" sz="2400" u="sng" dirty="0">
                <a:solidFill>
                  <a:prstClr val="black"/>
                </a:solidFill>
              </a:rPr>
              <a:t>opslaan</a:t>
            </a:r>
            <a:r>
              <a:rPr lang="nl-NL" sz="2400" dirty="0">
                <a:solidFill>
                  <a:prstClr val="black"/>
                </a:solidFill>
              </a:rPr>
              <a:t> van zaadcellen.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Zaadleiders</a:t>
            </a:r>
            <a:r>
              <a:rPr lang="nl-NL" sz="2400" dirty="0">
                <a:solidFill>
                  <a:prstClr val="black"/>
                </a:solidFill>
              </a:rPr>
              <a:t>: </a:t>
            </a:r>
            <a:r>
              <a:rPr lang="nl-NL" sz="2400" u="sng" dirty="0">
                <a:solidFill>
                  <a:prstClr val="black"/>
                </a:solidFill>
              </a:rPr>
              <a:t>vervoeren</a:t>
            </a:r>
            <a:r>
              <a:rPr lang="nl-NL" sz="2400" dirty="0">
                <a:solidFill>
                  <a:prstClr val="black"/>
                </a:solidFill>
              </a:rPr>
              <a:t> van zaadcellen.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Zaadblaasjes</a:t>
            </a:r>
            <a:r>
              <a:rPr lang="nl-NL" sz="2400" dirty="0">
                <a:solidFill>
                  <a:prstClr val="black"/>
                </a:solidFill>
              </a:rPr>
              <a:t>: voegen </a:t>
            </a:r>
            <a:r>
              <a:rPr lang="nl-NL" sz="2400" u="sng" dirty="0">
                <a:solidFill>
                  <a:prstClr val="black"/>
                </a:solidFill>
              </a:rPr>
              <a:t>vocht en voedingsstoffen </a:t>
            </a:r>
            <a:r>
              <a:rPr lang="nl-NL" sz="2400" dirty="0">
                <a:solidFill>
                  <a:prstClr val="black"/>
                </a:solidFill>
              </a:rPr>
              <a:t>toe aan zaadcellen.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Prostaat</a:t>
            </a:r>
            <a:r>
              <a:rPr lang="nl-NL" sz="2400" dirty="0">
                <a:solidFill>
                  <a:prstClr val="black"/>
                </a:solidFill>
              </a:rPr>
              <a:t>: voegt </a:t>
            </a:r>
            <a:r>
              <a:rPr lang="nl-NL" sz="2400" u="sng" dirty="0">
                <a:solidFill>
                  <a:prstClr val="black"/>
                </a:solidFill>
              </a:rPr>
              <a:t>vocht</a:t>
            </a:r>
            <a:r>
              <a:rPr lang="nl-NL" sz="2400" dirty="0">
                <a:solidFill>
                  <a:prstClr val="black"/>
                </a:solidFill>
              </a:rPr>
              <a:t> toe aan zaadcellen.</a:t>
            </a:r>
            <a:endParaRPr lang="nl-NL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Urinebuis</a:t>
            </a:r>
            <a:r>
              <a:rPr lang="nl-NL" sz="2400" dirty="0">
                <a:solidFill>
                  <a:prstClr val="black"/>
                </a:solidFill>
              </a:rPr>
              <a:t>: </a:t>
            </a:r>
            <a:r>
              <a:rPr lang="nl-NL" sz="2400" u="sng" dirty="0">
                <a:solidFill>
                  <a:prstClr val="black"/>
                </a:solidFill>
              </a:rPr>
              <a:t>vervoeren</a:t>
            </a:r>
            <a:r>
              <a:rPr lang="nl-NL" sz="2400" dirty="0">
                <a:solidFill>
                  <a:prstClr val="black"/>
                </a:solidFill>
              </a:rPr>
              <a:t> van urine en sperma. </a:t>
            </a:r>
          </a:p>
          <a:p>
            <a:pPr mar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Sperma: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u="sng" dirty="0">
                <a:solidFill>
                  <a:prstClr val="black"/>
                </a:solidFill>
              </a:rPr>
              <a:t>zaadcellen</a:t>
            </a:r>
            <a:r>
              <a:rPr lang="nl-NL" sz="2400" dirty="0">
                <a:solidFill>
                  <a:prstClr val="black"/>
                </a:solidFill>
              </a:rPr>
              <a:t> en </a:t>
            </a:r>
            <a:r>
              <a:rPr lang="nl-NL" sz="2400" u="sng" dirty="0">
                <a:solidFill>
                  <a:prstClr val="black"/>
                </a:solidFill>
              </a:rPr>
              <a:t>vocht</a:t>
            </a:r>
            <a:r>
              <a:rPr lang="nl-NL" sz="2400" dirty="0">
                <a:solidFill>
                  <a:prstClr val="black"/>
                </a:solidFill>
              </a:rPr>
              <a:t> uit zaadblaasjes en de prostaat. </a:t>
            </a:r>
          </a:p>
          <a:p>
            <a:pPr marL="0" indent="0"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2BDB27-8C03-4B2F-B6E6-ADC3BD2E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7892"/>
            <a:ext cx="7315200" cy="38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522570-1BAC-4950-8727-76C77F3C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228601"/>
            <a:ext cx="88710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Penis</a:t>
            </a:r>
            <a:r>
              <a:rPr lang="nl-NL" sz="2400" dirty="0"/>
              <a:t>: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b="1" dirty="0"/>
              <a:t>Zwellichamen</a:t>
            </a:r>
            <a:r>
              <a:rPr lang="nl-NL" sz="2400" dirty="0"/>
              <a:t>: brengen de penis in </a:t>
            </a:r>
            <a:r>
              <a:rPr lang="nl-NL" sz="2400" b="1" dirty="0"/>
              <a:t>erectie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b="1" dirty="0"/>
              <a:t>Eikel</a:t>
            </a:r>
            <a:r>
              <a:rPr lang="nl-NL" sz="2400" dirty="0"/>
              <a:t>: gevoelig voor prikkels die kunnen leiden tot een </a:t>
            </a:r>
            <a:r>
              <a:rPr lang="nl-NL" sz="2400" b="1" dirty="0"/>
              <a:t>orgasme</a:t>
            </a:r>
            <a:r>
              <a:rPr lang="nl-NL" sz="2400" dirty="0"/>
              <a:t>. 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b="1" dirty="0"/>
              <a:t>Voorhuid</a:t>
            </a:r>
            <a:r>
              <a:rPr lang="nl-NL" sz="2400" dirty="0"/>
              <a:t>: huidplooi om de eikel.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E5E6B9-32DC-4C17-AD7A-E344839D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1"/>
            <a:ext cx="6234514" cy="45259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5837A80-BA7C-42B5-AA26-5A5531A1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49" y="3276600"/>
            <a:ext cx="3256329" cy="19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E03A9-7E14-42AC-9DD8-079C971E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Zaadlozingen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E16D38-DAAB-4ABC-B1CE-112393AD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Zaadlozing</a:t>
            </a:r>
            <a:r>
              <a:rPr lang="nl-NL" sz="2400" dirty="0"/>
              <a:t>: </a:t>
            </a:r>
            <a:r>
              <a:rPr lang="nl-NL" sz="2400" b="1" dirty="0"/>
              <a:t>orgasme</a:t>
            </a:r>
            <a:r>
              <a:rPr lang="nl-NL" sz="2400" dirty="0"/>
              <a:t> / </a:t>
            </a:r>
            <a:r>
              <a:rPr lang="nl-NL" sz="2400" b="1" dirty="0"/>
              <a:t>klaarkomen</a:t>
            </a:r>
            <a:r>
              <a:rPr lang="nl-NL" sz="2400" dirty="0"/>
              <a:t>. Geeft een lekker gevoel.</a:t>
            </a:r>
          </a:p>
          <a:p>
            <a:pPr marL="0" indent="0">
              <a:buNone/>
            </a:pPr>
            <a:r>
              <a:rPr lang="nl-NL" sz="2400" dirty="0"/>
              <a:t>– Bij </a:t>
            </a:r>
            <a:r>
              <a:rPr lang="nl-NL" sz="2400" b="1" dirty="0"/>
              <a:t>geslachtsgemeenschap</a:t>
            </a:r>
            <a:r>
              <a:rPr lang="nl-NL" sz="2400" dirty="0"/>
              <a:t>, door </a:t>
            </a:r>
            <a:r>
              <a:rPr lang="nl-NL" sz="2400" b="1" dirty="0"/>
              <a:t>zelfbevrediging (masturbatie)</a:t>
            </a:r>
            <a:r>
              <a:rPr lang="nl-NL" sz="2400" dirty="0"/>
              <a:t> en in de slaap (een ‘natte droom’).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FC7F9F-B973-424D-9405-CD4876F6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6" y="3213556"/>
            <a:ext cx="4865570" cy="36444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B642B1B-0875-44E5-AC9F-3E125A6C0CF3}"/>
              </a:ext>
            </a:extLst>
          </p:cNvPr>
          <p:cNvSpPr/>
          <p:nvPr/>
        </p:nvSpPr>
        <p:spPr>
          <a:xfrm>
            <a:off x="70866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3"/>
              </a:rPr>
              <a:t>https://www.youtube.com/watch?v=1t1FzUfnPPI&amp;feature=emb_rel_pause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A46940-5E4C-4298-AC26-A400903A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103" y="2552700"/>
            <a:ext cx="500712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444C4-7052-4E8C-9A1C-385B08C5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B3 Het voortplantingsstelsel van een vrouw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CCC57-5CAC-48C1-9AE8-EAF962DA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Eierstokken</a:t>
            </a:r>
            <a:r>
              <a:rPr lang="nl-NL" sz="2400" dirty="0"/>
              <a:t>: ontwikkeling </a:t>
            </a:r>
            <a:r>
              <a:rPr lang="nl-NL" sz="2400" b="1" dirty="0"/>
              <a:t>eicellen</a:t>
            </a:r>
            <a:r>
              <a:rPr lang="nl-NL" sz="2400" dirty="0"/>
              <a:t> (onder invloed van </a:t>
            </a:r>
            <a:r>
              <a:rPr lang="nl-NL" sz="2400" b="1" dirty="0"/>
              <a:t>hormonen</a:t>
            </a:r>
            <a:r>
              <a:rPr lang="nl-NL" sz="2400" dirty="0"/>
              <a:t> uit </a:t>
            </a:r>
            <a:r>
              <a:rPr lang="nl-NL" sz="2400" b="1" dirty="0"/>
              <a:t>hypofyse). </a:t>
            </a:r>
            <a:r>
              <a:rPr lang="nl-NL" sz="2400" dirty="0"/>
              <a:t>Rond 50</a:t>
            </a:r>
            <a:r>
              <a:rPr lang="nl-NL" sz="2400" baseline="30000" dirty="0"/>
              <a:t>e</a:t>
            </a:r>
            <a:r>
              <a:rPr lang="nl-NL" sz="2400" dirty="0"/>
              <a:t> begint de </a:t>
            </a:r>
            <a:r>
              <a:rPr lang="nl-NL" sz="2400" b="1" dirty="0"/>
              <a:t>overgang. </a:t>
            </a:r>
            <a:r>
              <a:rPr lang="nl-NL" sz="2400" dirty="0"/>
              <a:t>Minder hormonen worden geproduceerd, daarna geen ontwikkeling eicellen meer.</a:t>
            </a:r>
          </a:p>
          <a:p>
            <a:pPr marL="0" indent="0">
              <a:buNone/>
            </a:pPr>
            <a:r>
              <a:rPr lang="nl-NL" sz="2400" b="1" dirty="0"/>
              <a:t>Eileiders</a:t>
            </a:r>
            <a:r>
              <a:rPr lang="nl-NL" sz="2400" dirty="0"/>
              <a:t>: </a:t>
            </a:r>
            <a:r>
              <a:rPr lang="nl-NL" sz="2400" u="sng" dirty="0"/>
              <a:t>vervoeren</a:t>
            </a:r>
            <a:r>
              <a:rPr lang="nl-NL" sz="2400" dirty="0"/>
              <a:t> eicellen. </a:t>
            </a:r>
          </a:p>
          <a:p>
            <a:pPr marL="0" indent="0">
              <a:buNone/>
            </a:pPr>
            <a:r>
              <a:rPr lang="nl-NL" sz="2400" b="1" dirty="0"/>
              <a:t>Baarmoeder</a:t>
            </a:r>
            <a:r>
              <a:rPr lang="nl-NL" sz="2400" dirty="0"/>
              <a:t>: ontwikkeling </a:t>
            </a:r>
            <a:r>
              <a:rPr lang="nl-NL" sz="2400" b="1" dirty="0"/>
              <a:t>embryo. </a:t>
            </a:r>
            <a:r>
              <a:rPr lang="nl-NL" sz="2400" dirty="0"/>
              <a:t>Dikke gespierde wand met slijmvlies.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5462EF-2C29-451E-ACBE-E1DF6FE4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92" y="3668486"/>
            <a:ext cx="42438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46CC8A-D74A-4634-9992-89809FEF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1103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Vagina</a:t>
            </a:r>
            <a:r>
              <a:rPr lang="nl-NL" sz="2400" dirty="0"/>
              <a:t>: geslachtsgemeenschap, menstruatie, geboorte kind.</a:t>
            </a:r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Kleine schaamlippen</a:t>
            </a:r>
            <a:r>
              <a:rPr lang="nl-NL" sz="2400" dirty="0"/>
              <a:t>: produceren slijm.</a:t>
            </a:r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Grote schaamlippen</a:t>
            </a:r>
            <a:r>
              <a:rPr lang="nl-NL" sz="2400" dirty="0"/>
              <a:t>: liggen om de kleine schaamlippen.</a:t>
            </a:r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Clitoris</a:t>
            </a:r>
            <a:r>
              <a:rPr lang="nl-NL" sz="2400" dirty="0"/>
              <a:t>: vangt prikkels op die kunnen leiden tot een orgasme.  • </a:t>
            </a:r>
            <a:r>
              <a:rPr lang="nl-NL" sz="2400" b="1" dirty="0"/>
              <a:t>Maagdenvlies</a:t>
            </a:r>
            <a:r>
              <a:rPr lang="nl-NL" sz="2400" dirty="0"/>
              <a:t>: randje weefsel begin vagina.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8F88EE-D694-40E5-A09B-F7916A74BE5F}"/>
              </a:ext>
            </a:extLst>
          </p:cNvPr>
          <p:cNvSpPr/>
          <p:nvPr/>
        </p:nvSpPr>
        <p:spPr>
          <a:xfrm>
            <a:off x="7696200" y="61612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https://biologiepagina.nl/Videobiologie/orgasmevrouw.htm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294120-CA9B-41F3-81B7-5DFC08DC9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20" y="3331662"/>
            <a:ext cx="3546960" cy="352633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2B027B5-A8E7-4E30-B317-C447568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Uitwendig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18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F6313-FE8A-4A5D-9F58-0C61D65A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Ovulatie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513C9-3CDC-4E28-A970-DEB55CDD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Ovulatie (eisprong)</a:t>
            </a:r>
            <a:r>
              <a:rPr lang="nl-NL" sz="2400" dirty="0"/>
              <a:t>: vrijkomen van een eicel uit een </a:t>
            </a:r>
            <a:r>
              <a:rPr lang="nl-NL" sz="2400" u="sng" dirty="0"/>
              <a:t>eierstok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Een onbevruchte eicel blijft na de ovulatie </a:t>
            </a:r>
            <a:r>
              <a:rPr lang="nl-NL" sz="2400" u="sng" dirty="0"/>
              <a:t>12 tot 24 uur </a:t>
            </a:r>
            <a:r>
              <a:rPr lang="nl-NL" sz="2400" dirty="0"/>
              <a:t>in leven in de </a:t>
            </a:r>
            <a:r>
              <a:rPr lang="nl-NL" sz="2400" u="sng" dirty="0"/>
              <a:t>eileiders</a:t>
            </a:r>
            <a:r>
              <a:rPr lang="nl-NL" sz="2400" dirty="0"/>
              <a:t>. </a:t>
            </a:r>
            <a:r>
              <a:rPr lang="nl-NL" sz="2400" dirty="0">
                <a:solidFill>
                  <a:prstClr val="black"/>
                </a:solidFill>
              </a:rPr>
              <a:t>Bij </a:t>
            </a:r>
            <a:r>
              <a:rPr lang="nl-NL" sz="2400" u="sng" dirty="0">
                <a:solidFill>
                  <a:prstClr val="black"/>
                </a:solidFill>
              </a:rPr>
              <a:t>geen</a:t>
            </a:r>
            <a:r>
              <a:rPr lang="nl-NL" sz="2400" dirty="0">
                <a:solidFill>
                  <a:prstClr val="black"/>
                </a:solidFill>
              </a:rPr>
              <a:t> bevruchting gaat de eicel ten gronde in de </a:t>
            </a:r>
            <a:r>
              <a:rPr lang="nl-NL" sz="2400" u="sng" dirty="0">
                <a:solidFill>
                  <a:prstClr val="black"/>
                </a:solidFill>
              </a:rPr>
              <a:t>eileiders</a:t>
            </a:r>
            <a:r>
              <a:rPr lang="nl-NL" sz="2400" dirty="0">
                <a:solidFill>
                  <a:prstClr val="black"/>
                </a:solidFill>
              </a:rPr>
              <a:t> en worden de resten opgenomen in het bloed.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Zaadcellen</a:t>
            </a:r>
            <a:r>
              <a:rPr lang="nl-NL" sz="2400" dirty="0"/>
              <a:t> blijven na een zaadlozing in de vagina van een vrouw </a:t>
            </a:r>
            <a:r>
              <a:rPr lang="nl-NL" sz="2400" u="sng" dirty="0"/>
              <a:t>twee tot drie dagen </a:t>
            </a:r>
            <a:r>
              <a:rPr lang="nl-NL" sz="2400" dirty="0"/>
              <a:t>in leven. Via baarmoeder naar </a:t>
            </a:r>
            <a:r>
              <a:rPr lang="nl-NL" sz="2400" u="sng" dirty="0"/>
              <a:t>eileiders</a:t>
            </a:r>
            <a:r>
              <a:rPr lang="nl-NL" sz="2400" dirty="0"/>
              <a:t>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7BF166-AF0A-4A31-A658-AC7F759E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38601"/>
            <a:ext cx="5452476" cy="26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D84DF-66E2-468B-A18E-7D24C047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Geslachtsgemeenschap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EC9DBC8-8136-4E39-BF05-B825F8BBB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920" y="1600201"/>
            <a:ext cx="38601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1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Breedbeeld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1_Kantoorthema</vt:lpstr>
      <vt:lpstr>Les 1 Man en Vrouw</vt:lpstr>
      <vt:lpstr>B2 Het voortplantingsstelsel van een man</vt:lpstr>
      <vt:lpstr>PowerPoint-presentatie</vt:lpstr>
      <vt:lpstr>PowerPoint-presentatie</vt:lpstr>
      <vt:lpstr>Zaadlozingen</vt:lpstr>
      <vt:lpstr>B3 Het voortplantingsstelsel van een vrouw</vt:lpstr>
      <vt:lpstr>Uitwendig</vt:lpstr>
      <vt:lpstr>Ovulatie</vt:lpstr>
      <vt:lpstr>Geslachtsgemeenschap</vt:lpstr>
      <vt:lpstr>Bevruchting</vt:lpstr>
      <vt:lpstr>B4 Menstruatie</vt:lpstr>
      <vt:lpstr>Menstruatiecyclus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 Man en Vrouw</dc:title>
  <dc:creator>Gerda Elzinga</dc:creator>
  <cp:lastModifiedBy>Gerda Elzinga</cp:lastModifiedBy>
  <cp:revision>1</cp:revision>
  <dcterms:created xsi:type="dcterms:W3CDTF">2020-05-01T13:12:10Z</dcterms:created>
  <dcterms:modified xsi:type="dcterms:W3CDTF">2020-05-01T13:13:10Z</dcterms:modified>
</cp:coreProperties>
</file>